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67" r:id="rId4"/>
    <p:sldId id="317" r:id="rId5"/>
    <p:sldId id="266" r:id="rId6"/>
    <p:sldId id="306" r:id="rId7"/>
    <p:sldId id="307" r:id="rId8"/>
    <p:sldId id="308" r:id="rId9"/>
    <p:sldId id="309" r:id="rId10"/>
    <p:sldId id="310" r:id="rId11"/>
    <p:sldId id="311" r:id="rId12"/>
    <p:sldId id="271" r:id="rId13"/>
    <p:sldId id="318" r:id="rId14"/>
    <p:sldId id="314" r:id="rId15"/>
    <p:sldId id="312" r:id="rId16"/>
    <p:sldId id="315" r:id="rId17"/>
    <p:sldId id="316" r:id="rId18"/>
    <p:sldId id="303" r:id="rId19"/>
    <p:sldId id="277" r:id="rId20"/>
    <p:sldId id="305" r:id="rId21"/>
    <p:sldId id="260" r:id="rId22"/>
    <p:sldId id="321" r:id="rId23"/>
  </p:sldIdLst>
  <p:sldSz cx="10080625" cy="567055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FA3"/>
    <a:srgbClr val="D65710"/>
    <a:srgbClr val="DD5A11"/>
    <a:srgbClr val="E0400E"/>
    <a:srgbClr val="DE4110"/>
    <a:srgbClr val="F68E38"/>
    <a:srgbClr val="FFCC00"/>
    <a:srgbClr val="319B98"/>
    <a:srgbClr val="3E8A9C"/>
    <a:srgbClr val="265B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>
      <p:cViewPr>
        <p:scale>
          <a:sx n="130" d="100"/>
          <a:sy n="130" d="100"/>
        </p:scale>
        <p:origin x="-924" y="-198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0908" y="4721854"/>
            <a:ext cx="5446940" cy="4473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800" b="0" strike="noStrike" spc="-1" dirty="0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385394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385394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ADD4D86-5035-49E1-BDC4-76924578FBB0}" type="slidenum">
              <a:rPr lang="ru-RU" sz="1300" b="0" strike="noStrike" spc="-1">
                <a:latin typeface="Times New Roman"/>
              </a:rPr>
              <a:pPr algn="r"/>
              <a:t>‹#›</a:t>
            </a:fld>
            <a:endParaRPr lang="ru-RU" sz="13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7520"/>
            <a:ext cx="9072720" cy="945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ru-RU" sz="522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742680" lvl="1" indent="-28548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143000" lvl="2" indent="-22860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600200" lvl="3" indent="-22860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057400" lvl="4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057400" lvl="5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2057400" lvl="6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50328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 b="0" strike="noStrike" spc="-1">
                <a:solidFill>
                  <a:srgbClr val="898989"/>
                </a:solidFill>
                <a:latin typeface="Times New Roman"/>
              </a:rPr>
              <a:t> 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443760" y="5254200"/>
            <a:ext cx="319248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ru-RU" sz="18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722376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18E01366-9912-4528-87BD-FE7655AF5974}" type="slidenum">
              <a:rPr lang="ru-RU" sz="1200" b="0" strike="noStrike" spc="-1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57.png"/><Relationship Id="rId4" Type="http://schemas.openxmlformats.org/officeDocument/2006/relationships/image" Target="../media/image4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9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gif"/><Relationship Id="rId4" Type="http://schemas.openxmlformats.org/officeDocument/2006/relationships/image" Target="../media/image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6.png"/><Relationship Id="rId10" Type="http://schemas.openxmlformats.org/officeDocument/2006/relationships/image" Target="../media/image75.jpeg"/><Relationship Id="rId4" Type="http://schemas.openxmlformats.org/officeDocument/2006/relationships/image" Target="../media/image4.png"/><Relationship Id="rId9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m.medvedeva\Desktop\Тексты\Сценарий\2018 год\Конкурс\3 Лого конкурс\синий_охранное-пол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1183363"/>
            <a:ext cx="8136904" cy="323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6"/>
          <p:cNvSpPr/>
          <p:nvPr/>
        </p:nvSpPr>
        <p:spPr>
          <a:xfrm>
            <a:off x="1596960" y="486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Общие требования к авторам работ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55298" name="Picture 2" descr="http://varteme.ru/upload/14510"/>
          <p:cNvPicPr>
            <a:picLocks noChangeAspect="1" noChangeArrowheads="1"/>
          </p:cNvPicPr>
          <p:nvPr/>
        </p:nvPicPr>
        <p:blipFill>
          <a:blip r:embed="rId5" cstate="print"/>
          <a:srcRect t="2542"/>
          <a:stretch>
            <a:fillRect/>
          </a:stretch>
        </p:blipFill>
        <p:spPr bwMode="auto">
          <a:xfrm>
            <a:off x="575816" y="1239326"/>
            <a:ext cx="6048672" cy="37558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11920" y="1179091"/>
            <a:ext cx="806489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76" y="3267323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27944" y="3987403"/>
            <a:ext cx="69127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43968" y="3843387"/>
            <a:ext cx="76328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15976" y="4203427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43968" y="1251099"/>
            <a:ext cx="6336704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ВОЗРАСТ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35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лет на момент объявления Конкурса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40112" y="2331219"/>
            <a:ext cx="5400600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КОЛЛЕКТИВНОЕ АВТОРСТВО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не более трех авторов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36056" y="1827163"/>
            <a:ext cx="4752528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КОЛИЧЕСТВО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не более одной работы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43968" y="3555355"/>
            <a:ext cx="117727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43968" y="3195315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15976" y="2979291"/>
            <a:ext cx="7344816" cy="193899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НЕ ДОПУСКАЮТСЯ К УЧАСТИЮ работы, написанные членами ИКСРФ, в том числе с правом совещательного  голоса,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и членами иных избирательных комиссий, работающими на постоянной (штатной) основе, а также работниками аппаратов указанных комиссий, Аппарата ЦИК России, РЦОИТ при ЦИК России, ФЦИ при ЦИК России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8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.medvedeva\Desktop\Тексты\Август 2018\Конкурс\Картинки\сроки 1.jpg"/>
          <p:cNvPicPr>
            <a:picLocks noChangeAspect="1" noChangeArrowheads="1"/>
          </p:cNvPicPr>
          <p:nvPr/>
        </p:nvPicPr>
        <p:blipFill>
          <a:blip r:embed="rId3" cstate="print"/>
          <a:srcRect l="7874" t="7087" r="7087" b="7087"/>
          <a:stretch>
            <a:fillRect/>
          </a:stretch>
        </p:blipFill>
        <p:spPr bwMode="auto">
          <a:xfrm>
            <a:off x="2952080" y="1179091"/>
            <a:ext cx="4032448" cy="3995805"/>
          </a:xfrm>
          <a:prstGeom prst="rect">
            <a:avLst/>
          </a:prstGeom>
          <a:noFill/>
        </p:spPr>
      </p:pic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4" cstate="print"/>
          <a:stretch/>
        </p:blipFill>
        <p:spPr>
          <a:xfrm>
            <a:off x="9144768" y="5283547"/>
            <a:ext cx="576064" cy="325072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583928" y="387003"/>
            <a:ext cx="7992888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29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План-график проведения Конкурса</a:t>
            </a:r>
            <a:endParaRPr lang="ru-RU" sz="28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34912" y="3195315"/>
            <a:ext cx="59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!!!</a:t>
            </a:r>
            <a:endParaRPr lang="ru-RU" sz="3200" b="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84328" y="125109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56336" y="1539131"/>
            <a:ext cx="1113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Прием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заявок на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www.rcoit.ru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Roboto Ligh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08464" y="218720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4408" y="2619251"/>
            <a:ext cx="110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Прием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РЦОИТ при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ЦИК России</a:t>
            </a:r>
            <a:endParaRPr lang="ru-RU" sz="1100" b="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08464" y="369937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00352" y="3938042"/>
            <a:ext cx="122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Проверка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и допуск работ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к участию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Конкурсе</a:t>
            </a:r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12320" y="46354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2160" y="42754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24088" y="28352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44168" y="153913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48224" y="4203427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Экспертиза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по номинациям </a:t>
            </a:r>
            <a:b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endParaRPr lang="ru-RU" sz="1100" dirty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96096" y="3483347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Отбор работ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финал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Конкурса</a:t>
            </a:r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40112" y="2043187"/>
            <a:ext cx="151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Финал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форме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очной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защиты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</a:t>
            </a:r>
          </a:p>
          <a:p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04208" y="1467123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Награждение победителей </a:t>
            </a: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Конкурса</a:t>
            </a:r>
            <a:endParaRPr lang="ru-RU" sz="1100" dirty="0" smtClean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5" name="Выноска 1 (граница и черта) 44"/>
          <p:cNvSpPr/>
          <p:nvPr/>
        </p:nvSpPr>
        <p:spPr>
          <a:xfrm>
            <a:off x="7560592" y="1395115"/>
            <a:ext cx="2016224" cy="504056"/>
          </a:xfrm>
          <a:prstGeom prst="accentBorderCallout1">
            <a:avLst>
              <a:gd name="adj1" fmla="val 18750"/>
              <a:gd name="adj2" fmla="val -3786"/>
              <a:gd name="adj3" fmla="val 74049"/>
              <a:gd name="adj4" fmla="val -49754"/>
            </a:avLst>
          </a:prstGeom>
          <a:solidFill>
            <a:schemeClr val="bg1"/>
          </a:solidFill>
          <a:ln w="19050">
            <a:solidFill>
              <a:srgbClr val="17D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Выноска 1 (граница и черта) 46"/>
          <p:cNvSpPr/>
          <p:nvPr/>
        </p:nvSpPr>
        <p:spPr>
          <a:xfrm>
            <a:off x="7632600" y="2331219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63065"/>
              <a:gd name="adj4" fmla="val -34635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Выноска 1 (граница и черта) 48"/>
          <p:cNvSpPr/>
          <p:nvPr/>
        </p:nvSpPr>
        <p:spPr>
          <a:xfrm>
            <a:off x="7643232" y="4102894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168475"/>
              <a:gd name="adj4" fmla="val -95836"/>
            </a:avLst>
          </a:prstGeom>
          <a:solidFill>
            <a:schemeClr val="bg1"/>
          </a:solidFill>
          <a:ln w="19050">
            <a:solidFill>
              <a:srgbClr val="F6C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носка 1 (граница и черта) 49"/>
          <p:cNvSpPr/>
          <p:nvPr/>
        </p:nvSpPr>
        <p:spPr>
          <a:xfrm flipH="1">
            <a:off x="503808" y="1683147"/>
            <a:ext cx="1799976" cy="576064"/>
          </a:xfrm>
          <a:prstGeom prst="accentBorderCallout1">
            <a:avLst>
              <a:gd name="adj1" fmla="val 18750"/>
              <a:gd name="adj2" fmla="val -3786"/>
              <a:gd name="adj3" fmla="val -30335"/>
              <a:gd name="adj4" fmla="val -80664"/>
            </a:avLst>
          </a:prstGeom>
          <a:solidFill>
            <a:schemeClr val="bg1"/>
          </a:solidFill>
          <a:ln w="19050">
            <a:solidFill>
              <a:srgbClr val="F26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3C04"/>
              </a:solidFill>
            </a:endParaRPr>
          </a:p>
        </p:txBody>
      </p:sp>
      <p:sp>
        <p:nvSpPr>
          <p:cNvPr id="51" name="Выноска 1 (граница и черта) 50"/>
          <p:cNvSpPr/>
          <p:nvPr/>
        </p:nvSpPr>
        <p:spPr>
          <a:xfrm flipH="1">
            <a:off x="503808" y="2763267"/>
            <a:ext cx="1799976" cy="576064"/>
          </a:xfrm>
          <a:prstGeom prst="accentBorderCallout1">
            <a:avLst>
              <a:gd name="adj1" fmla="val 18750"/>
              <a:gd name="adj2" fmla="val -3786"/>
              <a:gd name="adj3" fmla="val -5977"/>
              <a:gd name="adj4" fmla="val -3174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Выноска 1 (граница и черта) 51"/>
          <p:cNvSpPr/>
          <p:nvPr/>
        </p:nvSpPr>
        <p:spPr>
          <a:xfrm flipH="1">
            <a:off x="503808" y="3915395"/>
            <a:ext cx="1799976" cy="504056"/>
          </a:xfrm>
          <a:prstGeom prst="accentBorderCallout1">
            <a:avLst>
              <a:gd name="adj1" fmla="val 18750"/>
              <a:gd name="adj2" fmla="val -3786"/>
              <a:gd name="adj3" fmla="val -10109"/>
              <a:gd name="adj4" fmla="val -37758"/>
            </a:avLst>
          </a:prstGeom>
          <a:solidFill>
            <a:schemeClr val="bg1"/>
          </a:solidFill>
          <a:ln w="19050">
            <a:solidFill>
              <a:srgbClr val="F68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Выноска 1 (граница и черта) 52"/>
          <p:cNvSpPr/>
          <p:nvPr/>
        </p:nvSpPr>
        <p:spPr>
          <a:xfrm>
            <a:off x="7632600" y="3123307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103025"/>
              <a:gd name="adj4" fmla="val -36868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608264" y="3195315"/>
            <a:ext cx="792088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/>
          <p:cNvPicPr/>
          <p:nvPr/>
        </p:nvPicPr>
        <p:blipFill>
          <a:blip r:embed="rId6" cstate="print"/>
          <a:stretch/>
        </p:blipFill>
        <p:spPr>
          <a:xfrm>
            <a:off x="4248224" y="2907283"/>
            <a:ext cx="1584176" cy="504056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435600" y="5139531"/>
            <a:ext cx="928523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" name="Рисунок 56"/>
          <p:cNvPicPr/>
          <p:nvPr/>
        </p:nvPicPr>
        <p:blipFill>
          <a:blip r:embed="rId6" cstate="print"/>
          <a:stretch/>
        </p:blipFill>
        <p:spPr>
          <a:xfrm>
            <a:off x="359792" y="5218427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7848624" y="1395115"/>
            <a:ext cx="16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09895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109895"/>
                </a:solidFill>
                <a:latin typeface="Roboto Light"/>
                <a:ea typeface="Times New Roman" pitchFamily="18" charset="0"/>
                <a:cs typeface="Arial" pitchFamily="34" charset="0"/>
              </a:rPr>
              <a:t>о 1 </a:t>
            </a:r>
            <a:r>
              <a:rPr lang="ru-RU" sz="2000" dirty="0" smtClean="0">
                <a:solidFill>
                  <a:srgbClr val="109895"/>
                </a:solidFill>
                <a:latin typeface="Roboto Light"/>
                <a:ea typeface="Times New Roman" pitchFamily="18" charset="0"/>
                <a:cs typeface="Arial" pitchFamily="34" charset="0"/>
              </a:rPr>
              <a:t>ноября</a:t>
            </a:r>
          </a:p>
          <a:p>
            <a:endParaRPr lang="ru-RU" sz="2000" dirty="0">
              <a:solidFill>
                <a:srgbClr val="109895"/>
              </a:solidFill>
              <a:latin typeface="Roboto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6616" y="2331219"/>
            <a:ext cx="195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31 декабря</a:t>
            </a:r>
          </a:p>
          <a:p>
            <a:endParaRPr lang="ru-RU" sz="2000" dirty="0">
              <a:solidFill>
                <a:srgbClr val="0070C0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66191" y="3123307"/>
            <a:ext cx="172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января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48624" y="4131419"/>
            <a:ext cx="16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EEB500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марта</a:t>
            </a:r>
          </a:p>
          <a:p>
            <a:endParaRPr lang="ru-RU" sz="2000" dirty="0">
              <a:solidFill>
                <a:srgbClr val="EEB500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046" y="3987403"/>
            <a:ext cx="1648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-60" dirty="0" smtClean="0">
                <a:solidFill>
                  <a:srgbClr val="F5801F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апреля</a:t>
            </a:r>
          </a:p>
          <a:p>
            <a:endParaRPr lang="ru-RU" sz="2000" spc="-60" dirty="0">
              <a:solidFill>
                <a:srgbClr val="F5801F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8621" y="2835275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BA021C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мая</a:t>
            </a:r>
          </a:p>
          <a:p>
            <a:endParaRPr lang="ru-RU" sz="2000" dirty="0">
              <a:solidFill>
                <a:srgbClr val="BA021C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0629" y="1755155"/>
            <a:ext cx="137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4480A"/>
                </a:solidFill>
              </a:rPr>
              <a:t>по 31 июля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56336" y="5335810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заявочный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http://hardcorecase.ru/wp-content/uploads/2015/09/chelovek-dum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5816" y="1755155"/>
            <a:ext cx="1702892" cy="1200133"/>
          </a:xfrm>
          <a:prstGeom prst="rect">
            <a:avLst/>
          </a:prstGeom>
          <a:noFill/>
        </p:spPr>
      </p:pic>
      <p:pic>
        <p:nvPicPr>
          <p:cNvPr id="3076" name="Picture 4" descr="https://anticollectorburo.ru/wp-content/uploads/2015/04/1-8-768x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4088" y="1755155"/>
            <a:ext cx="1760617" cy="122413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31800" y="3123307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ЗАЯВКА </a:t>
            </a:r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участие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подается на сайте РЦОИТ при ЦИК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24088" y="3123307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</a:t>
            </a:r>
            <a:r>
              <a:rPr lang="ru-RU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направляется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РЦОИТ при ЦИК России на почтовый адрес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1800" y="1395115"/>
            <a:ext cx="1944216" cy="3528392"/>
          </a:xfrm>
          <a:prstGeom prst="rect">
            <a:avLst/>
          </a:prstGeom>
          <a:noFill/>
          <a:ln>
            <a:solidFill>
              <a:srgbClr val="319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52080" y="1395115"/>
            <a:ext cx="1944216" cy="35283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9832" y="1395115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 ноября</a:t>
            </a:r>
            <a:endParaRPr lang="ru-RU" b="1" dirty="0">
              <a:solidFill>
                <a:srgbClr val="2F6FA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24088" y="1395115"/>
            <a:ext cx="187564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30 декабря </a:t>
            </a:r>
            <a:endParaRPr lang="ru-RU" b="1" dirty="0">
              <a:solidFill>
                <a:srgbClr val="2F6FA3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60392" y="1539131"/>
            <a:ext cx="3816424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60392" y="1755155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Перед отправкой работы еще раз изучите требования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 ее оформлению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Положении о Конкурсе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82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312" y="1395115"/>
            <a:ext cx="864096" cy="677451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5760392" y="3627363"/>
            <a:ext cx="381642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60392" y="3627363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Конкурсные работы, направленные позднее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31 декабря, не принимаются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2320" y="3411339"/>
            <a:ext cx="864096" cy="677451"/>
          </a:xfrm>
          <a:prstGeom prst="rect">
            <a:avLst/>
          </a:prstGeom>
          <a:noFill/>
        </p:spPr>
      </p:pic>
      <p:pic>
        <p:nvPicPr>
          <p:cNvPr id="309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0312" y="3165978"/>
            <a:ext cx="936104" cy="1109457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-45045"/>
            <a:ext cx="10080625" cy="57155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503808" y="1251099"/>
            <a:ext cx="5760640" cy="3754288"/>
          </a:xfrm>
          <a:prstGeom prst="rect">
            <a:avLst/>
          </a:prstGeom>
          <a:noFill/>
          <a:ln w="28575">
            <a:solidFill>
              <a:srgbClr val="3E8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67523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295896" y="387003"/>
            <a:ext cx="8456665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Как направить работу на Конкурс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AutoShape 31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AutoShape 33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91840" y="3277195"/>
            <a:ext cx="792088" cy="792088"/>
          </a:xfrm>
          <a:prstGeom prst="ellipse">
            <a:avLst/>
          </a:prstGeom>
          <a:noFill/>
          <a:ln w="38100">
            <a:solidFill>
              <a:srgbClr val="3E8A9C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Шестиугольник 69"/>
          <p:cNvSpPr/>
          <p:nvPr/>
        </p:nvSpPr>
        <p:spPr>
          <a:xfrm rot="21065619">
            <a:off x="2141436" y="4277274"/>
            <a:ext cx="1467971" cy="804818"/>
          </a:xfrm>
          <a:prstGeom prst="hexagon">
            <a:avLst/>
          </a:prstGeom>
          <a:noFill/>
          <a:ln w="38100">
            <a:solidFill>
              <a:srgbClr val="BE1853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583928" y="4789363"/>
            <a:ext cx="576064" cy="0"/>
          </a:xfrm>
          <a:prstGeom prst="straightConnector1">
            <a:avLst/>
          </a:prstGeom>
          <a:ln w="28575">
            <a:solidFill>
              <a:srgbClr val="3E8A9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655936" y="2691259"/>
            <a:ext cx="360040" cy="0"/>
          </a:xfrm>
          <a:prstGeom prst="straightConnector1">
            <a:avLst/>
          </a:prstGeom>
          <a:ln w="28575">
            <a:solidFill>
              <a:srgbClr val="3E8A9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888184" y="2619251"/>
            <a:ext cx="576064" cy="720080"/>
          </a:xfrm>
          <a:prstGeom prst="straightConnector1">
            <a:avLst/>
          </a:prstGeom>
          <a:ln w="19050">
            <a:solidFill>
              <a:srgbClr val="3E8A9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4104208" y="3925267"/>
            <a:ext cx="360040" cy="792088"/>
          </a:xfrm>
          <a:prstGeom prst="straightConnector1">
            <a:avLst/>
          </a:prstGeom>
          <a:ln w="19050">
            <a:solidFill>
              <a:srgbClr val="3E8A9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655936" y="3709243"/>
            <a:ext cx="2376264" cy="0"/>
          </a:xfrm>
          <a:prstGeom prst="straightConnector1">
            <a:avLst/>
          </a:prstGeom>
          <a:ln w="19050">
            <a:solidFill>
              <a:srgbClr val="3E8A9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 rot="21182656">
            <a:off x="4284039" y="3296512"/>
            <a:ext cx="1286084" cy="842011"/>
          </a:xfrm>
          <a:prstGeom prst="roundRect">
            <a:avLst/>
          </a:prstGeom>
          <a:noFill/>
          <a:ln w="38100">
            <a:solidFill>
              <a:srgbClr val="265B86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 flipV="1">
            <a:off x="1223888" y="3853259"/>
            <a:ext cx="360040" cy="936104"/>
          </a:xfrm>
          <a:prstGeom prst="line">
            <a:avLst/>
          </a:prstGeom>
          <a:ln w="28575">
            <a:solidFill>
              <a:srgbClr val="3E8A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1295896" y="2691259"/>
            <a:ext cx="360040" cy="729952"/>
          </a:xfrm>
          <a:prstGeom prst="line">
            <a:avLst/>
          </a:prstGeom>
          <a:ln w="28575">
            <a:solidFill>
              <a:srgbClr val="3E8A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528144" y="2619251"/>
            <a:ext cx="360040" cy="0"/>
          </a:xfrm>
          <a:prstGeom prst="line">
            <a:avLst/>
          </a:prstGeom>
          <a:ln w="19050">
            <a:solidFill>
              <a:srgbClr val="3E8A9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>
            <a:off x="3600152" y="4717355"/>
            <a:ext cx="50405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Блок-схема: документ 167"/>
          <p:cNvSpPr/>
          <p:nvPr/>
        </p:nvSpPr>
        <p:spPr>
          <a:xfrm rot="21318892">
            <a:off x="2192873" y="2187203"/>
            <a:ext cx="1224136" cy="1008112"/>
          </a:xfrm>
          <a:prstGeom prst="flowChartDocumen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Выноска 3 (граница и черта) 198"/>
          <p:cNvSpPr/>
          <p:nvPr/>
        </p:nvSpPr>
        <p:spPr>
          <a:xfrm flipH="1">
            <a:off x="6696496" y="1539131"/>
            <a:ext cx="2592288" cy="280831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2256"/>
              <a:gd name="adj6" fmla="val -13131"/>
              <a:gd name="adj7" fmla="val 116544"/>
              <a:gd name="adj8" fmla="val 108640"/>
            </a:avLst>
          </a:prstGeom>
          <a:solidFill>
            <a:schemeClr val="bg1"/>
          </a:solidFill>
          <a:ln w="12700">
            <a:solidFill>
              <a:srgbClr val="3E8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7344568" y="3267323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Непосредственно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РЦОИТ при ЦИК России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 почтовый адрес: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101000, г. Москва, ул. Мясницкая, д. 47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272560" y="1611139"/>
            <a:ext cx="158417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избирательную комиссию региона, 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котором Вы живете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7344568" y="2547243"/>
            <a:ext cx="1921103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образовательную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организацию, в которой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Вы учитесь или работаете</a:t>
            </a:r>
          </a:p>
          <a:p>
            <a:pPr>
              <a:lnSpc>
                <a:spcPts val="1300"/>
              </a:lnSpc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7128544" y="2475235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7128544" y="3267323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.medvedeva\Desktop\Тексты\Август 2018\Конкурс\silhouette-3135642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7824" y="1971179"/>
            <a:ext cx="902257" cy="1723877"/>
          </a:xfrm>
          <a:prstGeom prst="rect">
            <a:avLst/>
          </a:prstGeom>
          <a:noFill/>
        </p:spPr>
      </p:pic>
      <p:pic>
        <p:nvPicPr>
          <p:cNvPr id="307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7" cstate="print"/>
          <a:srcRect l="49557" r="26855"/>
          <a:stretch>
            <a:fillRect/>
          </a:stretch>
        </p:blipFill>
        <p:spPr bwMode="auto">
          <a:xfrm flipH="1">
            <a:off x="2232000" y="1601789"/>
            <a:ext cx="320036" cy="1233486"/>
          </a:xfrm>
          <a:prstGeom prst="rect">
            <a:avLst/>
          </a:prstGeom>
          <a:noFill/>
        </p:spPr>
      </p:pic>
      <p:pic>
        <p:nvPicPr>
          <p:cNvPr id="3076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8" cstate="print"/>
          <a:srcRect l="61897"/>
          <a:stretch>
            <a:fillRect/>
          </a:stretch>
        </p:blipFill>
        <p:spPr bwMode="auto">
          <a:xfrm>
            <a:off x="2520032" y="1536065"/>
            <a:ext cx="720080" cy="1170663"/>
          </a:xfrm>
          <a:prstGeom prst="rect">
            <a:avLst/>
          </a:prstGeom>
          <a:noFill/>
        </p:spPr>
      </p:pic>
      <p:pic>
        <p:nvPicPr>
          <p:cNvPr id="3077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9" cstate="print"/>
          <a:srcRect l="-4243" r="53459"/>
          <a:stretch>
            <a:fillRect/>
          </a:stretch>
        </p:blipFill>
        <p:spPr bwMode="auto">
          <a:xfrm>
            <a:off x="2664048" y="3411339"/>
            <a:ext cx="663636" cy="1502296"/>
          </a:xfrm>
          <a:prstGeom prst="rect">
            <a:avLst/>
          </a:prstGeom>
          <a:noFill/>
        </p:spPr>
      </p:pic>
      <p:pic>
        <p:nvPicPr>
          <p:cNvPr id="62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0" cstate="print"/>
          <a:srcRect l="61097"/>
          <a:stretch>
            <a:fillRect/>
          </a:stretch>
        </p:blipFill>
        <p:spPr bwMode="auto">
          <a:xfrm>
            <a:off x="2448024" y="3421210"/>
            <a:ext cx="504056" cy="1502297"/>
          </a:xfrm>
          <a:prstGeom prst="rect">
            <a:avLst/>
          </a:prstGeom>
          <a:noFill/>
        </p:spPr>
      </p:pic>
      <p:pic>
        <p:nvPicPr>
          <p:cNvPr id="63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1" cstate="print"/>
          <a:srcRect l="-4243" r="53459"/>
          <a:stretch>
            <a:fillRect/>
          </a:stretch>
        </p:blipFill>
        <p:spPr bwMode="auto">
          <a:xfrm>
            <a:off x="6912520" y="1683147"/>
            <a:ext cx="288032" cy="652028"/>
          </a:xfrm>
          <a:prstGeom prst="rect">
            <a:avLst/>
          </a:prstGeom>
          <a:noFill/>
        </p:spPr>
      </p:pic>
      <p:pic>
        <p:nvPicPr>
          <p:cNvPr id="64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2" cstate="print"/>
          <a:srcRect l="61097"/>
          <a:stretch>
            <a:fillRect/>
          </a:stretch>
        </p:blipFill>
        <p:spPr bwMode="auto">
          <a:xfrm>
            <a:off x="6837765" y="1679190"/>
            <a:ext cx="218771" cy="652029"/>
          </a:xfrm>
          <a:prstGeom prst="rect">
            <a:avLst/>
          </a:prstGeom>
          <a:noFill/>
        </p:spPr>
      </p:pic>
      <p:pic>
        <p:nvPicPr>
          <p:cNvPr id="6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3" cstate="print"/>
          <a:srcRect l="49557" r="26855"/>
          <a:stretch>
            <a:fillRect/>
          </a:stretch>
        </p:blipFill>
        <p:spPr bwMode="auto">
          <a:xfrm flipH="1">
            <a:off x="6752545" y="2547243"/>
            <a:ext cx="159975" cy="616579"/>
          </a:xfrm>
          <a:prstGeom prst="rect">
            <a:avLst/>
          </a:prstGeom>
          <a:noFill/>
        </p:spPr>
      </p:pic>
      <p:pic>
        <p:nvPicPr>
          <p:cNvPr id="66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14" cstate="print"/>
          <a:srcRect l="61897"/>
          <a:stretch>
            <a:fillRect/>
          </a:stretch>
        </p:blipFill>
        <p:spPr bwMode="auto">
          <a:xfrm>
            <a:off x="6912520" y="2556511"/>
            <a:ext cx="360040" cy="585332"/>
          </a:xfrm>
          <a:prstGeom prst="rect">
            <a:avLst/>
          </a:prstGeom>
          <a:noFill/>
        </p:spPr>
      </p:pic>
      <p:pic>
        <p:nvPicPr>
          <p:cNvPr id="67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72536" r="1661"/>
          <a:stretch>
            <a:fillRect/>
          </a:stretch>
        </p:blipFill>
        <p:spPr bwMode="auto">
          <a:xfrm flipH="1">
            <a:off x="4752280" y="2528664"/>
            <a:ext cx="393564" cy="1386731"/>
          </a:xfrm>
          <a:prstGeom prst="rect">
            <a:avLst/>
          </a:prstGeom>
          <a:noFill/>
        </p:spPr>
      </p:pic>
      <p:pic>
        <p:nvPicPr>
          <p:cNvPr id="68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6921" r="74197"/>
          <a:stretch>
            <a:fillRect/>
          </a:stretch>
        </p:blipFill>
        <p:spPr bwMode="auto">
          <a:xfrm flipH="1">
            <a:off x="5112320" y="2528663"/>
            <a:ext cx="288032" cy="1386732"/>
          </a:xfrm>
          <a:prstGeom prst="rect">
            <a:avLst/>
          </a:prstGeom>
          <a:noFill/>
        </p:spPr>
      </p:pic>
      <p:pic>
        <p:nvPicPr>
          <p:cNvPr id="69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26578" r="50941"/>
          <a:stretch>
            <a:fillRect/>
          </a:stretch>
        </p:blipFill>
        <p:spPr bwMode="auto">
          <a:xfrm flipH="1">
            <a:off x="4481374" y="2465885"/>
            <a:ext cx="342914" cy="1386732"/>
          </a:xfrm>
          <a:prstGeom prst="rect">
            <a:avLst/>
          </a:prstGeom>
          <a:noFill/>
        </p:spPr>
      </p:pic>
      <p:pic>
        <p:nvPicPr>
          <p:cNvPr id="71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6" cstate="print"/>
          <a:srcRect l="72536" r="1661"/>
          <a:stretch>
            <a:fillRect/>
          </a:stretch>
        </p:blipFill>
        <p:spPr bwMode="auto">
          <a:xfrm flipH="1">
            <a:off x="6914136" y="3483347"/>
            <a:ext cx="214408" cy="755471"/>
          </a:xfrm>
          <a:prstGeom prst="rect">
            <a:avLst/>
          </a:prstGeom>
          <a:noFill/>
        </p:spPr>
      </p:pic>
      <p:pic>
        <p:nvPicPr>
          <p:cNvPr id="73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7" cstate="print"/>
          <a:srcRect l="6921" r="74197"/>
          <a:stretch>
            <a:fillRect/>
          </a:stretch>
        </p:blipFill>
        <p:spPr bwMode="auto">
          <a:xfrm flipH="1">
            <a:off x="7128544" y="3483347"/>
            <a:ext cx="151538" cy="729579"/>
          </a:xfrm>
          <a:prstGeom prst="rect">
            <a:avLst/>
          </a:prstGeom>
          <a:noFill/>
        </p:spPr>
      </p:pic>
      <p:pic>
        <p:nvPicPr>
          <p:cNvPr id="7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8" cstate="print"/>
          <a:srcRect l="26578" r="50941"/>
          <a:stretch>
            <a:fillRect/>
          </a:stretch>
        </p:blipFill>
        <p:spPr bwMode="auto">
          <a:xfrm flipH="1">
            <a:off x="6768504" y="3411339"/>
            <a:ext cx="184939" cy="747889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12520" y="1611139"/>
            <a:ext cx="2808312" cy="3168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отборочный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92040" y="1323107"/>
            <a:ext cx="1944216" cy="3528392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m.medvedeva\Desktop\Тексты\Август 2018\Конкурс\доки.jpg"/>
          <p:cNvPicPr>
            <a:picLocks noChangeAspect="1" noChangeArrowheads="1"/>
          </p:cNvPicPr>
          <p:nvPr/>
        </p:nvPicPr>
        <p:blipFill>
          <a:blip r:embed="rId6" cstate="print"/>
          <a:srcRect t="3281" b="6562"/>
          <a:stretch>
            <a:fillRect/>
          </a:stretch>
        </p:blipFill>
        <p:spPr bwMode="auto">
          <a:xfrm>
            <a:off x="575816" y="1716715"/>
            <a:ext cx="1656180" cy="92272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03808" y="2979291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допуск 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участию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C:\Users\m.medvedeva\Desktop\Тексты\Август 2018\Конкурс\экспертиза.jpg"/>
          <p:cNvPicPr>
            <a:picLocks noChangeAspect="1" noChangeArrowheads="1"/>
          </p:cNvPicPr>
          <p:nvPr/>
        </p:nvPicPr>
        <p:blipFill>
          <a:blip r:embed="rId7" cstate="print"/>
          <a:srcRect b="9660"/>
          <a:stretch>
            <a:fillRect/>
          </a:stretch>
        </p:blipFill>
        <p:spPr bwMode="auto">
          <a:xfrm>
            <a:off x="2736056" y="1681182"/>
            <a:ext cx="1679716" cy="1010077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2664048" y="2942123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ЭКСПЕРТИЗА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критериями по номинациям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5816" y="1313815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января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52080" y="1323107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марта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2280" y="1323107"/>
            <a:ext cx="1944216" cy="3528392"/>
          </a:xfrm>
          <a:prstGeom prst="rect">
            <a:avLst/>
          </a:prstGeom>
          <a:noFill/>
          <a:ln>
            <a:solidFill>
              <a:srgbClr val="F68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96296" y="1323107"/>
            <a:ext cx="169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апреля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0658" name="Picture 2" descr="http://deita.ru/media/images/197966_img_2871.2e16d0ba.fill-4096x2400-c100.jpg"/>
          <p:cNvPicPr>
            <a:picLocks noChangeAspect="1" noChangeArrowheads="1"/>
          </p:cNvPicPr>
          <p:nvPr/>
        </p:nvPicPr>
        <p:blipFill>
          <a:blip r:embed="rId8" cstate="print"/>
          <a:srcRect b="3564"/>
          <a:stretch>
            <a:fillRect/>
          </a:stretch>
        </p:blipFill>
        <p:spPr bwMode="auto">
          <a:xfrm>
            <a:off x="4896296" y="1683147"/>
            <a:ext cx="1720511" cy="97217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4824288" y="2907283"/>
            <a:ext cx="1798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ОТБОР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Конкурсной комиссией работ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84528" y="1755155"/>
            <a:ext cx="273446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ДОПУСКАЮТСЯ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работы, набравшие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менее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80 %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МАКСИМАЛЬНОГО КОЛИЧЕСТВА БАЛЛОВ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соответствующей номинации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68504" y="1395115"/>
            <a:ext cx="64807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2" name="Picture 6" descr="https://igorzuevich.com/wp-content/uploads/2016/02/photo.jpg-2.png"/>
          <p:cNvPicPr>
            <a:picLocks noChangeAspect="1" noChangeArrowheads="1"/>
          </p:cNvPicPr>
          <p:nvPr/>
        </p:nvPicPr>
        <p:blipFill>
          <a:blip r:embed="rId9" cstate="print"/>
          <a:srcRect t="1260"/>
          <a:stretch>
            <a:fillRect/>
          </a:stretch>
        </p:blipFill>
        <p:spPr bwMode="auto">
          <a:xfrm>
            <a:off x="6840512" y="1401463"/>
            <a:ext cx="504056" cy="497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0664" name="AutoShape 8" descr="https://www.pyramexsafety.com/catalog/view/theme/pyramex/image/icons/qual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83928" y="314995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II</a:t>
            </a:r>
            <a:r>
              <a:rPr lang="en-US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I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этап - 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финал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03808" y="3051299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D5A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форме  очной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защиты работ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конференции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5816" y="1323107"/>
            <a:ext cx="1728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E411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мая</a:t>
            </a:r>
            <a:endParaRPr lang="ru-RU" sz="2000" b="1" dirty="0">
              <a:solidFill>
                <a:srgbClr val="DE411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60592" y="1323107"/>
            <a:ext cx="2016224" cy="3528392"/>
          </a:xfrm>
          <a:prstGeom prst="rect">
            <a:avLst/>
          </a:prstGeom>
          <a:noFill/>
          <a:ln>
            <a:solidFill>
              <a:srgbClr val="E04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rgbClr val="E04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s://lifewriter.ru/wp-content/uploads/2017/04/10.-%D0%9A%D0%B0%D0%BA-%D0%B3%D0%BE%D0%B2%D0%BE%D1%80%D0%B8%D1%82%D1%8C-%D1%83%D0%B2%D0%B5%D1%80%D0%B5%D0%BD%D0%BD%D0%BE.jpg"/>
          <p:cNvPicPr>
            <a:picLocks noChangeAspect="1" noChangeArrowheads="1"/>
          </p:cNvPicPr>
          <p:nvPr/>
        </p:nvPicPr>
        <p:blipFill>
          <a:blip r:embed="rId6" cstate="print"/>
          <a:srcRect l="5879"/>
          <a:stretch>
            <a:fillRect/>
          </a:stretch>
        </p:blipFill>
        <p:spPr bwMode="auto">
          <a:xfrm>
            <a:off x="541879" y="1683147"/>
            <a:ext cx="1762129" cy="124813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848624" y="1323107"/>
            <a:ext cx="17281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6571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мая</a:t>
            </a:r>
            <a:endParaRPr lang="ru-RU" sz="2000" b="1" dirty="0">
              <a:solidFill>
                <a:srgbClr val="D6571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60592" y="3051299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D5A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ЦИК России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 итогах 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 descr="https://rossaprimavera.ru/static/files/1ba2e1012093.jpg"/>
          <p:cNvPicPr>
            <a:picLocks noChangeAspect="1" noChangeArrowheads="1"/>
          </p:cNvPicPr>
          <p:nvPr/>
        </p:nvPicPr>
        <p:blipFill>
          <a:blip r:embed="rId7" cstate="print"/>
          <a:srcRect l="3465" r="6299"/>
          <a:stretch>
            <a:fillRect/>
          </a:stretch>
        </p:blipFill>
        <p:spPr bwMode="auto">
          <a:xfrm>
            <a:off x="7632600" y="1683147"/>
            <a:ext cx="1851041" cy="115212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024088" y="1467123"/>
            <a:ext cx="4320480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68104" y="1539131"/>
            <a:ext cx="4032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итогам защиты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авторами своих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работ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Конкурсная комиссия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подводит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итоги Конкурса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6096" y="3483347"/>
            <a:ext cx="424847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4088" y="3555355"/>
            <a:ext cx="4320480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 Работа, автор которой не явился на финал Конкурса, не рассматривается и не учитывается Конкурсной комиссией при подведении итогов Конкурса</a:t>
            </a:r>
            <a:endParaRPr lang="ru-RU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7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1251099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1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3267323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20032" y="3051299"/>
            <a:ext cx="864096" cy="938771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Roboto Light"/>
                <a:ea typeface="Arial"/>
              </a:rPr>
              <a:t>Награждение победителей Конкурса</a:t>
            </a:r>
            <a:endParaRPr lang="ru-RU" sz="2800" b="0" strike="noStrike" spc="-1" dirty="0">
              <a:latin typeface="Roboto Light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66562" name="Picture 2" descr="https://www.kolesa.ru/uploads/2016/08/avtory-3-1-980x0-c-default.jpg"/>
          <p:cNvPicPr>
            <a:picLocks noChangeAspect="1" noChangeArrowheads="1"/>
          </p:cNvPicPr>
          <p:nvPr/>
        </p:nvPicPr>
        <p:blipFill>
          <a:blip r:embed="rId5" cstate="print"/>
          <a:srcRect l="8436" r="13257"/>
          <a:stretch>
            <a:fillRect/>
          </a:stretch>
        </p:blipFill>
        <p:spPr bwMode="auto">
          <a:xfrm>
            <a:off x="359792" y="1467123"/>
            <a:ext cx="4412582" cy="31683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256336" y="405941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Денежные средства не перераспределяются,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если </a:t>
            </a:r>
            <a:r>
              <a:rPr lang="ru-RU" sz="1600" dirty="0" smtClean="0">
                <a:solidFill>
                  <a:srgbClr val="C00000"/>
                </a:solidFill>
              </a:rPr>
              <a:t>принято </a:t>
            </a:r>
            <a:r>
              <a:rPr lang="ru-RU" sz="1600" dirty="0" smtClean="0">
                <a:solidFill>
                  <a:srgbClr val="C00000"/>
                </a:solidFill>
              </a:rPr>
              <a:t>решение не определять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победителя в какой-либо номинации </a:t>
            </a:r>
            <a:endParaRPr lang="ru-RU" sz="1600" dirty="0">
              <a:solidFill>
                <a:srgbClr val="C00000"/>
              </a:solidFill>
              <a:latin typeface="Roboto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56336" y="1467123"/>
            <a:ext cx="4248472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72360" y="1539131"/>
            <a:ext cx="38884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В каждой номинации определяется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ОДИН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победитель,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который получает премию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в размере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100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тысяч рублей</a:t>
            </a:r>
          </a:p>
        </p:txBody>
      </p:sp>
      <p:pic>
        <p:nvPicPr>
          <p:cNvPr id="8202" name="Picture 10" descr="https://www.2s-company.ru/Jpegs/4_years_2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248" y="1179091"/>
            <a:ext cx="1224136" cy="2295256"/>
          </a:xfrm>
          <a:prstGeom prst="rect">
            <a:avLst/>
          </a:prstGeom>
          <a:noFill/>
        </p:spPr>
      </p:pic>
      <p:pic>
        <p:nvPicPr>
          <p:cNvPr id="20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7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67523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Roboto Light"/>
                <a:ea typeface="Arial"/>
              </a:rPr>
              <a:t>Поощрение финалистов Конкурса</a:t>
            </a:r>
            <a:endParaRPr lang="ru-RU" sz="2800" b="0" strike="noStrike" spc="-1" dirty="0">
              <a:latin typeface="Roboto Light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20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C:\Users\m.medvedeva\Desktop\Тексты\Август 2018\Конкурс\PC7A8797-m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352" y="3195315"/>
            <a:ext cx="2304256" cy="1728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m.medvedeva\Desktop\Издания\IMG_0478.JPG"/>
          <p:cNvPicPr>
            <a:picLocks noChangeAspect="1" noChangeArrowheads="1"/>
          </p:cNvPicPr>
          <p:nvPr/>
        </p:nvPicPr>
        <p:blipFill>
          <a:blip r:embed="rId7" cstate="print"/>
          <a:srcRect l="3992" t="5659" r="2898"/>
          <a:stretch>
            <a:fillRect/>
          </a:stretch>
        </p:blipFill>
        <p:spPr bwMode="auto">
          <a:xfrm>
            <a:off x="7488584" y="1323107"/>
            <a:ext cx="2232248" cy="156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m.medvedeva\Desktop\Тексты\Август 2018\Конкурс\PC7A1460.jpg"/>
          <p:cNvPicPr>
            <a:picLocks noChangeAspect="1" noChangeArrowheads="1"/>
          </p:cNvPicPr>
          <p:nvPr/>
        </p:nvPicPr>
        <p:blipFill>
          <a:blip r:embed="rId8" cstate="print"/>
          <a:srcRect l="8148" t="5602"/>
          <a:stretch>
            <a:fillRect/>
          </a:stretch>
        </p:blipFill>
        <p:spPr bwMode="auto">
          <a:xfrm>
            <a:off x="557429" y="1323107"/>
            <a:ext cx="4520278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28344" y="1827163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РЦОИТ при ЦИК России по итогам Конкурса издает Сборник конкурсных работ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8624" y="3699371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Финалисты могут стать участниками профильной смены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всероссийского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молодежного форума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9872" y="4491459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Поощрение участников финала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определяется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организаторами Конкурса</a:t>
            </a:r>
          </a:p>
        </p:txBody>
      </p:sp>
      <p:pic>
        <p:nvPicPr>
          <p:cNvPr id="2057" name="Picture 9" descr="C:\Users\m.medvedeva\Desktop\Тексты\Август 2018\Конкурс\award_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840" y="4491459"/>
            <a:ext cx="504056" cy="504056"/>
          </a:xfrm>
          <a:prstGeom prst="rect">
            <a:avLst/>
          </a:prstGeom>
          <a:noFill/>
        </p:spPr>
      </p:pic>
      <p:pic>
        <p:nvPicPr>
          <p:cNvPr id="2062" name="Picture 14" descr="C:\Users\m.medvedeva\Desktop\Тексты\Август 2018\Конкурс\cloud-security-worksho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8704" y="3123307"/>
            <a:ext cx="521296" cy="521296"/>
          </a:xfrm>
          <a:prstGeom prst="rect">
            <a:avLst/>
          </a:prstGeom>
          <a:noFill/>
        </p:spPr>
      </p:pic>
      <p:pic>
        <p:nvPicPr>
          <p:cNvPr id="2067" name="Picture 19" descr="C:\Users\m.medvedeva\Desktop\Тексты\Август 2018\Конкурс\44716537.3wnms0la80.W665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2440" y="1323107"/>
            <a:ext cx="504056" cy="504056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431800" y="1251099"/>
            <a:ext cx="4752528" cy="37444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328097" y="1251099"/>
            <a:ext cx="4464743" cy="172819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328344" y="3051299"/>
            <a:ext cx="4464743" cy="19442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6"/>
          <p:cNvSpPr/>
          <p:nvPr/>
        </p:nvSpPr>
        <p:spPr>
          <a:xfrm>
            <a:off x="1583928" y="459011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3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Церемония награждения победителей Конкурса пройдет в торжественной обстановке</a:t>
            </a:r>
            <a:endParaRPr lang="ru-RU" sz="2400" b="1" strike="noStrike" spc="-1" dirty="0">
              <a:solidFill>
                <a:schemeClr val="bg1"/>
              </a:solidFill>
              <a:latin typeface="Roboto Light"/>
            </a:endParaRPr>
          </a:p>
        </p:txBody>
      </p:sp>
      <p:pic>
        <p:nvPicPr>
          <p:cNvPr id="218" name="Рисунок 21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2049" name="Picture 1" descr="C:\Users\m.medvedeva\Documents\РЦОИТ\Конкурсы\Конкурс САП 2018\Фото для сборника\Все\PC7A1400.jpg"/>
          <p:cNvPicPr>
            <a:picLocks noChangeAspect="1" noChangeArrowheads="1"/>
          </p:cNvPicPr>
          <p:nvPr/>
        </p:nvPicPr>
        <p:blipFill>
          <a:blip r:embed="rId5" cstate="print"/>
          <a:srcRect t="27625" b="9208"/>
          <a:stretch>
            <a:fillRect/>
          </a:stretch>
        </p:blipFill>
        <p:spPr bwMode="auto">
          <a:xfrm>
            <a:off x="719832" y="1251099"/>
            <a:ext cx="8504662" cy="3581984"/>
          </a:xfrm>
          <a:prstGeom prst="rect">
            <a:avLst/>
          </a:prstGeom>
          <a:noFill/>
        </p:spPr>
      </p:pic>
      <p:pic>
        <p:nvPicPr>
          <p:cNvPr id="14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6"/>
          <p:cNvSpPr/>
          <p:nvPr/>
        </p:nvSpPr>
        <p:spPr>
          <a:xfrm>
            <a:off x="1727944" y="531019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pc="-1" dirty="0" smtClean="0">
                <a:solidFill>
                  <a:schemeClr val="bg1"/>
                </a:solidFill>
                <a:latin typeface="Roboto Light"/>
              </a:rPr>
              <a:t>Где найти информацию о Конкурсе</a:t>
            </a:r>
            <a:endParaRPr lang="ru-RU" sz="2800" b="1" spc="-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5400000" y="136800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0" name="Рисунок 169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5184328" y="1611139"/>
            <a:ext cx="223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Социальные сети</a:t>
            </a:r>
            <a:endParaRPr lang="ru-RU" dirty="0"/>
          </a:p>
        </p:txBody>
      </p:sp>
      <p:pic>
        <p:nvPicPr>
          <p:cNvPr id="1027" name="Picture 3" descr="C:\Users\m.medvedeva\Desktop\Тексты\Август 2018\Конкурс\intranet_55426d8fa7fc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944" y="1179091"/>
            <a:ext cx="6984776" cy="392893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2520032" y="1437506"/>
            <a:ext cx="116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Социальные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 сети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72360" y="4347443"/>
            <a:ext cx="12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Видеоролики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44168" y="1395115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Интернет-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ресурсы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партнеров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12120" y="3987403"/>
            <a:ext cx="1560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Мероприятия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на площадках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образовательных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организаций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60592" y="3339331"/>
            <a:ext cx="100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Печатная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продукция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31" name="AutoShape 7" descr="https://yt3.ggpht.com/a-/ACSszfEwpKAPgiTwlxbMlQK4lNWnKjfosM3gU_7z1Q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yt3.ggpht.com/a-/ACSszfEwpKAPgiTwlxbMlQK4lNWnKjfosM3gU_7z1Q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m.medvedeva\Desktop\Тексты\Август 2018\Конкурс\DYPavxEWsAA5PU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960" y="3195315"/>
            <a:ext cx="900523" cy="576064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5400352" y="1251099"/>
            <a:ext cx="1763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Сайты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ЦИК России, РЦОИТ 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при ЦИК России,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ИКСРФ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41" name="Picture 17" descr="C:\Users\m.medvedeva\Desktop\Тексты\Август 2018\Конкурс\communication_discussion_workshop-5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24" y="2115195"/>
            <a:ext cx="576065" cy="576065"/>
          </a:xfrm>
          <a:prstGeom prst="rect">
            <a:avLst/>
          </a:prstGeom>
          <a:noFill/>
        </p:spPr>
      </p:pic>
      <p:pic>
        <p:nvPicPr>
          <p:cNvPr id="1050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2000" y="3771379"/>
            <a:ext cx="373336" cy="373336"/>
          </a:xfrm>
          <a:prstGeom prst="rect">
            <a:avLst/>
          </a:prstGeom>
          <a:noFill/>
        </p:spPr>
      </p:pic>
      <p:pic>
        <p:nvPicPr>
          <p:cNvPr id="71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8024" y="3923779"/>
            <a:ext cx="373336" cy="373336"/>
          </a:xfrm>
          <a:prstGeom prst="rect">
            <a:avLst/>
          </a:prstGeom>
          <a:noFill/>
        </p:spPr>
      </p:pic>
      <p:pic>
        <p:nvPicPr>
          <p:cNvPr id="72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4048" y="4076179"/>
            <a:ext cx="373336" cy="373336"/>
          </a:xfrm>
          <a:prstGeom prst="rect">
            <a:avLst/>
          </a:prstGeom>
          <a:noFill/>
        </p:spPr>
      </p:pic>
      <p:pic>
        <p:nvPicPr>
          <p:cNvPr id="1052" name="Picture 28" descr="C:\Users\m.medvedeva\Desktop\Тексты\Август 2018\Конкурс\197521_632_canny_pi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344568" y="1539131"/>
            <a:ext cx="542528" cy="537592"/>
          </a:xfrm>
          <a:prstGeom prst="rect">
            <a:avLst/>
          </a:prstGeom>
          <a:noFill/>
        </p:spPr>
      </p:pic>
      <p:pic>
        <p:nvPicPr>
          <p:cNvPr id="1064" name="Picture 40" descr="C:\Users\m.medvedeva\Desktop\Тексты\Август 2018\Конкурс\Social-Media-Icon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5976" y="1827163"/>
            <a:ext cx="864096" cy="864096"/>
          </a:xfrm>
          <a:prstGeom prst="rect">
            <a:avLst/>
          </a:prstGeom>
          <a:noFill/>
        </p:spPr>
      </p:pic>
      <p:pic>
        <p:nvPicPr>
          <p:cNvPr id="1071" name="Picture 47" descr="C:\Users\m.medvedeva\Desktop\Тексты\Август 2018\Конкурс\delegirovanie-prodazh-uridicheskih-uslu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2240" y="1827163"/>
            <a:ext cx="1303615" cy="933154"/>
          </a:xfrm>
          <a:prstGeom prst="rect">
            <a:avLst/>
          </a:prstGeom>
          <a:noFill/>
        </p:spPr>
      </p:pic>
      <p:pic>
        <p:nvPicPr>
          <p:cNvPr id="1073" name="Picture 49" descr="C:\Users\m.medvedeva\Desktop\Тексты\Август 2018\Конкурс\film-1024x68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00352" y="3819409"/>
            <a:ext cx="720079" cy="480288"/>
          </a:xfrm>
          <a:prstGeom prst="rect">
            <a:avLst/>
          </a:prstGeom>
          <a:noFill/>
        </p:spPr>
      </p:pic>
      <p:pic>
        <p:nvPicPr>
          <p:cNvPr id="1074" name="Picture 50" descr="C:\Users\m.medvedeva\Desktop\Тексты\Август 2018\Конкурс\vide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68304" y="3411339"/>
            <a:ext cx="531019" cy="531019"/>
          </a:xfrm>
          <a:prstGeom prst="rect">
            <a:avLst/>
          </a:prstGeom>
          <a:noFill/>
        </p:spPr>
      </p:pic>
      <p:sp>
        <p:nvSpPr>
          <p:cNvPr id="99" name="Овал 98"/>
          <p:cNvSpPr/>
          <p:nvPr/>
        </p:nvSpPr>
        <p:spPr>
          <a:xfrm>
            <a:off x="5472360" y="3771379"/>
            <a:ext cx="576064" cy="576064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6" name="Picture 52" descr="C:\Users\m.medvedeva\Desktop\Тексты\Август 2018\Конкурс\boo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0592" y="3915395"/>
            <a:ext cx="504056" cy="504056"/>
          </a:xfrm>
          <a:prstGeom prst="rect">
            <a:avLst/>
          </a:prstGeom>
          <a:noFill/>
        </p:spPr>
      </p:pic>
      <p:pic>
        <p:nvPicPr>
          <p:cNvPr id="1077" name="Picture 53" descr="C:\Users\m.medvedeva\Desktop\Тексты\Август 2018\Конкурс\GAZET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0512" y="4347443"/>
            <a:ext cx="551789" cy="344066"/>
          </a:xfrm>
          <a:prstGeom prst="rect">
            <a:avLst/>
          </a:prstGeom>
          <a:noFill/>
        </p:spPr>
      </p:pic>
      <p:sp>
        <p:nvSpPr>
          <p:cNvPr id="103" name="Овал 102"/>
          <p:cNvSpPr/>
          <p:nvPr/>
        </p:nvSpPr>
        <p:spPr>
          <a:xfrm>
            <a:off x="6840512" y="4203427"/>
            <a:ext cx="576064" cy="576064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560592" y="3915395"/>
            <a:ext cx="504056" cy="504056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1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43" name="Прямоугольник 4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C:\Documents and Settings\birukova\Рабочий стол\графика\RZOIT color gradient logo.jpg"/>
          <p:cNvPicPr/>
          <p:nvPr/>
        </p:nvPicPr>
        <p:blipFill>
          <a:blip r:embed="rId4" cstate="print"/>
          <a:stretch/>
        </p:blipFill>
        <p:spPr>
          <a:xfrm>
            <a:off x="9144768" y="5283547"/>
            <a:ext cx="576064" cy="325072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tretch/>
        </p:blipFill>
        <p:spPr>
          <a:xfrm>
            <a:off x="359792" y="5218427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472360" y="3003098"/>
            <a:ext cx="43204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Предложи свой вариант развития избирательной системы в любой из шести номинаций Всероссийского конкурса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83928" y="314995"/>
            <a:ext cx="7344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Ты молод, хочешь изменить мир к лучшему и знаешь как!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Твои идеи нужны Атмосфере!</a:t>
            </a:r>
          </a:p>
        </p:txBody>
      </p:sp>
      <p:pic>
        <p:nvPicPr>
          <p:cNvPr id="4098" name="Picture 2" descr="C:\Users\m.medvedeva\Desktop\Тексты\Август 2018\Конкурс\Картинки\DYtiXLNWsAAP7p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695" y="2043187"/>
            <a:ext cx="5145665" cy="3301802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b="33965"/>
          <a:stretch/>
        </p:blipFill>
        <p:spPr>
          <a:xfrm>
            <a:off x="6624488" y="3867193"/>
            <a:ext cx="1584176" cy="233203"/>
          </a:xfrm>
          <a:prstGeom prst="rect">
            <a:avLst/>
          </a:prstGeom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256336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-45045"/>
            <a:ext cx="10080625" cy="57155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сентября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55936" y="441787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3200"/>
              </a:lnSpc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Конкурс «Атмосфера» на сайте </a:t>
            </a:r>
          </a:p>
          <a:p>
            <a:pPr algn="ctr">
              <a:lnSpc>
                <a:spcPts val="3200"/>
              </a:lnSpc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РЦОИТ </a:t>
            </a: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при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ЦИК России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m.medvedeva\Desktop\Тексты\Август 2018\Конкурс\f0b74e7f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9" y="1251099"/>
            <a:ext cx="2448272" cy="36862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863848" y="1251099"/>
            <a:ext cx="2448272" cy="367240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3 (граница и черта) 20"/>
          <p:cNvSpPr/>
          <p:nvPr/>
        </p:nvSpPr>
        <p:spPr>
          <a:xfrm flipH="1">
            <a:off x="4320232" y="1395115"/>
            <a:ext cx="4032448" cy="30243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809"/>
              <a:gd name="adj6" fmla="val -11635"/>
              <a:gd name="adj7" fmla="val 111393"/>
              <a:gd name="adj8" fmla="val 1174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59936" y="1467123"/>
            <a:ext cx="27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Информация 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Конкурсе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12320" y="2023442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сроки проведения этапов;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12320" y="2383482"/>
            <a:ext cx="1608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алгоритм  участия;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12320" y="2743522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описание номинаций;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12320" y="3103562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новости;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12320" y="3463602"/>
            <a:ext cx="1835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окументы Конкурса;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2" descr="C:\Users\m.medvedeva\Desktop\Тексты\Август 2018\Конкурс\Картинки\сроки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3031" y="2043187"/>
            <a:ext cx="324567" cy="324567"/>
          </a:xfrm>
          <a:prstGeom prst="rect">
            <a:avLst/>
          </a:prstGeom>
          <a:noFill/>
        </p:spPr>
      </p:pic>
      <p:pic>
        <p:nvPicPr>
          <p:cNvPr id="1027" name="Picture 3" descr="Z:\общая\Соц. сети АТМОСФЕРА Жумерук-Чурсина\Общее информирование\Для иллюстраций иконки-фото\участни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915" y="2422522"/>
            <a:ext cx="289389" cy="288032"/>
          </a:xfrm>
          <a:prstGeom prst="rect">
            <a:avLst/>
          </a:prstGeom>
          <a:noFill/>
        </p:spPr>
      </p:pic>
      <p:pic>
        <p:nvPicPr>
          <p:cNvPr id="30" name="Picture 2" descr="http://igate.com.ua/upload/photo/0001/0001/1340/3730/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8264" y="2782562"/>
            <a:ext cx="454138" cy="29209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8" name="Picture 4" descr="Z:\общая\Соц. сети АТМОСФЕРА Жумерук-Чурсина\Общее информирование\Для иллюстраций иконки-фото\новости.jpg"/>
          <p:cNvPicPr>
            <a:picLocks noChangeAspect="1" noChangeArrowheads="1"/>
          </p:cNvPicPr>
          <p:nvPr/>
        </p:nvPicPr>
        <p:blipFill>
          <a:blip r:embed="rId10" cstate="print"/>
          <a:srcRect t="17480" r="25512"/>
          <a:stretch>
            <a:fillRect/>
          </a:stretch>
        </p:blipFill>
        <p:spPr bwMode="auto">
          <a:xfrm>
            <a:off x="4686696" y="3136853"/>
            <a:ext cx="353616" cy="293781"/>
          </a:xfrm>
          <a:prstGeom prst="rect">
            <a:avLst/>
          </a:prstGeom>
          <a:noFill/>
        </p:spPr>
      </p:pic>
      <p:pic>
        <p:nvPicPr>
          <p:cNvPr id="1029" name="Picture 5" descr="Z:\общая\Соц. сети АТМОСФЕРА Жумерук-Чурсина\Общее информирование\Для иллюстраций иконки-фото\фото для этапов\конкурсная работа поступил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08264" y="3547687"/>
            <a:ext cx="432048" cy="242987"/>
          </a:xfrm>
          <a:prstGeom prst="rect">
            <a:avLst/>
          </a:prstGeom>
          <a:noFill/>
        </p:spPr>
      </p:pic>
      <p:pic>
        <p:nvPicPr>
          <p:cNvPr id="1030" name="Picture 6" descr="Z:\общая\Соц. сети АТМОСФЕРА Жумерук-Чурсина\Общее информирование\Для иллюстраций иконки-фото\партнеры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08264" y="3862682"/>
            <a:ext cx="447433" cy="2687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112320" y="3843387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организаторы и партнеры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86712" y="2422522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08264" y="3502642"/>
            <a:ext cx="432048" cy="2880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08264" y="3843387"/>
            <a:ext cx="432048" cy="2880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08264" y="3123307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86712" y="2043187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749324" y="2555627"/>
            <a:ext cx="2295872" cy="42366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2952080" y="387003"/>
            <a:ext cx="5472608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Номинации 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Атмосферы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39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2051" name="Picture 3" descr="C:\Users\m.medvedeva\Desktop\Тексты\Август 2018\Конкурс\Номинации иконки\Иконка Т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8" y="1611139"/>
            <a:ext cx="2160240" cy="16715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m.medvedeva\Desktop\Тексты\Август 2018\Конкурс\Номинации иконки\Иконка Н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552" y="1539131"/>
            <a:ext cx="2088232" cy="16177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m.medvedeva\Desktop\Тексты\Август 2018\Конкурс\Номинации иконки\Иконка С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568" y="3267323"/>
            <a:ext cx="2085429" cy="16186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C:\Users\m.medvedeva\Desktop\Тексты\Август 2018\Конкурс\Номинации иконки\Иконка ШЖ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896" y="3411339"/>
            <a:ext cx="1874169" cy="14506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Овал 40"/>
          <p:cNvSpPr/>
          <p:nvPr/>
        </p:nvSpPr>
        <p:spPr>
          <a:xfrm>
            <a:off x="2813220" y="2187203"/>
            <a:ext cx="4536504" cy="129614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m.medvedeva\Desktop\Тексты\Август 2018\Конкурс\Номинации иконки\Иконка Ц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6176" y="1179092"/>
            <a:ext cx="2592288" cy="2002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Users\m.medvedeva\Desktop\Тексты\Август 2018\Конкурс\Номинации иконки\Иконка МС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6216" y="3339331"/>
            <a:ext cx="2016224" cy="15619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322835"/>
            <a:ext cx="3600400" cy="152055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«Цифровая волна»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1079872" y="4347443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работники высшего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среднего профессионального образования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9793" y="1251099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Развитие процедуры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выборов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основе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современных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-технологий</a:t>
            </a:r>
          </a:p>
        </p:txBody>
      </p:sp>
      <p:pic>
        <p:nvPicPr>
          <p:cNvPr id="2" name="Picture 2" descr="C:\Users\m.medvedeva\Desktop\Тексты\Август 2018\Конкурс\Номинации иконки\цифровая вол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912846"/>
            <a:ext cx="2724351" cy="178652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0352" y="2187203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Работы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 созданию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программного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обеспечения, предназначенного для совершенствования процедур проведения выборов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референдумов</a:t>
            </a:r>
          </a:p>
        </p:txBody>
      </p:sp>
      <p:pic>
        <p:nvPicPr>
          <p:cNvPr id="1029" name="Picture 5" descr="C:\Users\m.medvedeva\Desktop\Тексты\Сентябрь 2018\Олимпиада\72technologypict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971179"/>
            <a:ext cx="1296144" cy="10569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907283"/>
            <a:ext cx="3456384" cy="100811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Т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ворческий циклон»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75816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968304" y="2212171"/>
            <a:ext cx="45365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Форматы работ: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графический дизайн,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декоративно-прикладное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искусство,  аудио-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видеоролики,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сценарии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т.д.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79872" y="132310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Популяризация выборов и повышение правовой культуры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C:\Users\m.medvedeva\Desktop\Тексты\Август 2018\Конкурс\Номинации иконки\творче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1985779"/>
            <a:ext cx="2673750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7" name="Picture 9" descr="C:\Users\m.medvedeva\Desktop\Тексты\Сентябрь 2018\Олимпиада\5a68de8128ca016129a5288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0232" y="1755155"/>
            <a:ext cx="1728192" cy="1794850"/>
          </a:xfrm>
          <a:prstGeom prst="rect">
            <a:avLst/>
          </a:prstGeom>
          <a:noFill/>
        </p:spPr>
      </p:pic>
      <p:pic>
        <p:nvPicPr>
          <p:cNvPr id="2051" name="Picture 3" descr="C:\Users\m.medvedeva\Desktop\Тексты\Сентябрь 2018\Олимпиада\ptitsa-ra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4248" y="1971179"/>
            <a:ext cx="1368152" cy="121651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079872" y="4347443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работники высшего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среднего профессионального образования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691259"/>
            <a:ext cx="3600400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«Научный фронт»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2376016" y="1251099"/>
            <a:ext cx="4880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Научно-исследовательские работы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00352" y="2259211"/>
            <a:ext cx="4032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Работы по вопросам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избирательного права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избирательного процесса </a:t>
            </a:r>
          </a:p>
        </p:txBody>
      </p:sp>
      <p:pic>
        <p:nvPicPr>
          <p:cNvPr id="3074" name="Picture 2" descr="C:\Users\m.medvedeva\Desktop\Тексты\Август 2018\Конкурс\Номинации иконки\научный фрон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841763"/>
            <a:ext cx="2680768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9872" y="4419451"/>
            <a:ext cx="84249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работники высшего образования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2" name="Picture 4" descr="C:\Users\m.medvedeva\Desktop\Тексты\Сентябрь 2018\Олимпиада\diplom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971179"/>
            <a:ext cx="1297441" cy="864096"/>
          </a:xfrm>
          <a:prstGeom prst="rect">
            <a:avLst/>
          </a:prstGeom>
          <a:noFill/>
        </p:spPr>
      </p:pic>
      <p:pic>
        <p:nvPicPr>
          <p:cNvPr id="17411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0272" y="2462387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3123307"/>
            <a:ext cx="3528392" cy="86409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Ш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кольная жара»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5400352" y="2331219"/>
            <a:ext cx="381642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Форматы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рабочие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программы дисциплин,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пособия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практикумы,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сборники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задач и др.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тематике выборов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07864" y="4275435"/>
            <a:ext cx="8208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УЧАСТНИКИ: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педагогические работники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общеобразовательных, профессиональных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образовательных организаций, реализующих дополнительные образовательные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программы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5816" y="1293877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основного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общего, среднего общего и среднего профессионального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 descr="C:\Users\m.medvedeva\Desktop\Тексты\Август 2018\Конкурс\Номинации иконки\школьная жа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864" y="2115195"/>
            <a:ext cx="2687358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68304" y="5139531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422" y="1971179"/>
            <a:ext cx="1378986" cy="1368152"/>
          </a:xfrm>
          <a:prstGeom prst="rect">
            <a:avLst/>
          </a:prstGeom>
          <a:noFill/>
        </p:spPr>
      </p:pic>
      <p:pic>
        <p:nvPicPr>
          <p:cNvPr id="21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5502" y="2403227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2763267"/>
            <a:ext cx="3528392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</a:t>
            </a:r>
            <a:r>
              <a:rPr lang="ru-RU" sz="2800" b="1" spc="-1" dirty="0" smtClean="0">
                <a:solidFill>
                  <a:schemeClr val="bg1"/>
                </a:solidFill>
                <a:latin typeface="Calibri" pitchFamily="34" charset="0"/>
              </a:rPr>
              <a:t>«Студенческая стихия»</a:t>
            </a:r>
            <a:endParaRPr lang="ru-RU" sz="2800" b="1" spc="-1" dirty="0" smtClean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791840" y="1251099"/>
            <a:ext cx="8784976" cy="64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образовательных программ высшего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72360" y="2331219"/>
            <a:ext cx="403244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Форматы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работ: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рабочие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программы дисциплин,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пособия, практикумы,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сборники задач и др. по тематике выборов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99952" y="4347443"/>
            <a:ext cx="698477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организаций высшего образования </a:t>
            </a:r>
          </a:p>
        </p:txBody>
      </p:sp>
      <p:pic>
        <p:nvPicPr>
          <p:cNvPr id="5122" name="Picture 2" descr="C:\Users\m.medvedeva\Desktop\Тексты\Август 2018\Конкурс\Номинации иконки\студенческая стих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864" y="1971179"/>
            <a:ext cx="2613870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899171"/>
            <a:ext cx="1378986" cy="1368152"/>
          </a:xfrm>
          <a:prstGeom prst="rect">
            <a:avLst/>
          </a:prstGeom>
          <a:noFill/>
        </p:spPr>
      </p:pic>
      <p:pic>
        <p:nvPicPr>
          <p:cNvPr id="23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8344" y="2331219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691259"/>
            <a:ext cx="3744416" cy="115212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 «Методстанция»</a:t>
            </a: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75816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5616376" y="2403227"/>
            <a:ext cx="3528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Обучающие материалы  для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организаторов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выборов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вопросам избирательного процесса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87984" y="4491459"/>
            <a:ext cx="66247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образовательных организаций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87984" y="1251099"/>
            <a:ext cx="603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Обучение кадров избирательных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комиссий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146" name="Picture 2" descr="C:\Users\m.medvedeva\Desktop\Тексты\Август 2018\Конкурс\Номинации иконки\методстанц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1971179"/>
            <a:ext cx="2682324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0272" y="1827163"/>
            <a:ext cx="1378986" cy="1368152"/>
          </a:xfrm>
          <a:prstGeom prst="rect">
            <a:avLst/>
          </a:prstGeom>
          <a:noFill/>
        </p:spPr>
      </p:pic>
      <p:pic>
        <p:nvPicPr>
          <p:cNvPr id="22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352" y="2259211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622</Words>
  <Application>Microsoft Office PowerPoint</Application>
  <PresentationFormat>Произвольный</PresentationFormat>
  <Paragraphs>181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Медведева</dc:creator>
  <cp:lastModifiedBy>Марина Медведева</cp:lastModifiedBy>
  <cp:revision>427</cp:revision>
  <dcterms:created xsi:type="dcterms:W3CDTF">2018-08-20T11:21:52Z</dcterms:created>
  <dcterms:modified xsi:type="dcterms:W3CDTF">2018-10-01T09:25:13Z</dcterms:modified>
  <dc:language>ru-RU</dc:language>
</cp:coreProperties>
</file>